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491" r:id="rId2"/>
    <p:sldId id="1530" r:id="rId3"/>
    <p:sldId id="1544" r:id="rId4"/>
    <p:sldId id="1441" r:id="rId5"/>
    <p:sldId id="1472" r:id="rId6"/>
    <p:sldId id="1480" r:id="rId7"/>
    <p:sldId id="1444" r:id="rId8"/>
    <p:sldId id="1479" r:id="rId9"/>
    <p:sldId id="1474" r:id="rId10"/>
    <p:sldId id="1475" r:id="rId11"/>
    <p:sldId id="1478" r:id="rId12"/>
    <p:sldId id="1476" r:id="rId13"/>
    <p:sldId id="1449" r:id="rId14"/>
    <p:sldId id="1450" r:id="rId15"/>
    <p:sldId id="1531" r:id="rId16"/>
    <p:sldId id="1492" r:id="rId17"/>
    <p:sldId id="1495" r:id="rId18"/>
    <p:sldId id="1493" r:id="rId19"/>
    <p:sldId id="1494" r:id="rId20"/>
    <p:sldId id="1496" r:id="rId21"/>
    <p:sldId id="1497" r:id="rId22"/>
    <p:sldId id="1498" r:id="rId23"/>
    <p:sldId id="1499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7" r:id="rId32"/>
    <p:sldId id="1532" r:id="rId33"/>
    <p:sldId id="1533" r:id="rId34"/>
    <p:sldId id="1527" r:id="rId35"/>
    <p:sldId id="1528" r:id="rId36"/>
    <p:sldId id="1529" r:id="rId37"/>
    <p:sldId id="1534" r:id="rId38"/>
    <p:sldId id="1508" r:id="rId39"/>
    <p:sldId id="1509" r:id="rId40"/>
    <p:sldId id="1510" r:id="rId41"/>
    <p:sldId id="1511" r:id="rId42"/>
    <p:sldId id="1512" r:id="rId43"/>
    <p:sldId id="1513" r:id="rId44"/>
    <p:sldId id="1514" r:id="rId45"/>
    <p:sldId id="1515" r:id="rId46"/>
    <p:sldId id="1516" r:id="rId47"/>
    <p:sldId id="1517" r:id="rId48"/>
    <p:sldId id="1518" r:id="rId49"/>
    <p:sldId id="1542" r:id="rId50"/>
    <p:sldId id="1535" r:id="rId51"/>
    <p:sldId id="1520" r:id="rId52"/>
    <p:sldId id="1521" r:id="rId53"/>
    <p:sldId id="1522" r:id="rId54"/>
    <p:sldId id="1536" r:id="rId55"/>
    <p:sldId id="1537" r:id="rId56"/>
    <p:sldId id="1538" r:id="rId57"/>
    <p:sldId id="1524" r:id="rId58"/>
    <p:sldId id="1525" r:id="rId59"/>
    <p:sldId id="1543" r:id="rId60"/>
    <p:sldId id="1540" r:id="rId61"/>
    <p:sldId id="1486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75202" autoAdjust="0"/>
  </p:normalViewPr>
  <p:slideViewPr>
    <p:cSldViewPr>
      <p:cViewPr varScale="1">
        <p:scale>
          <a:sx n="49" d="100"/>
          <a:sy n="49" d="100"/>
        </p:scale>
        <p:origin x="501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51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47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http://roegiest.com/bigdata-2019w/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Infrastructure 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can rent them instead?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EC2, Microsoft Azure, Google Compute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a nice platform and take care of 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the application 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RDS, Microsoft Azure SQL, Google Cloud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BigTable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Search as a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search engine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Elasticsearch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Lambda, Google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clusters 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What </a:t>
            </a:r>
            <a:r>
              <a:rPr lang="en-US" sz="3200" b="0" i="1" dirty="0">
                <a:latin typeface="Gill Sans"/>
                <a:cs typeface="Gill Sans"/>
              </a:rPr>
              <a:t>is</a:t>
            </a:r>
            <a:r>
              <a:rPr lang="en-US" sz="3200" b="0" dirty="0">
                <a:latin typeface="Gill Sans"/>
                <a:cs typeface="Gill Sans"/>
              </a:rPr>
              <a:t> the Matrix?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</a:t>
            </a:r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</a:t>
            </a:r>
            <a:r>
              <a:rPr lang="en-US" sz="1000" b="0" dirty="0" err="1">
                <a:solidFill>
                  <a:srgbClr val="FFFFFF"/>
                </a:solidFill>
              </a:rPr>
              <a:t>Dalles</a:t>
            </a:r>
            <a:r>
              <a:rPr lang="en-US" sz="1000" b="0" dirty="0">
                <a:solidFill>
                  <a:srgbClr val="FFFFFF"/>
                </a:solidFill>
              </a:rPr>
              <a:t>, Oregon)</a:t>
            </a: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Bonneville Power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How much is 30 MW?</a:t>
            </a: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“You don’t have to be an engineer to be be a racing driver, but you do have to have mechanical sympathy” </a:t>
            </a:r>
          </a:p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Formula 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Hadoop Cluster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16.32 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cores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1.6 petabytes of memory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45852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Deployed in 2012, still #8 in TOP500 List (June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LLNL</a:t>
            </a: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Design for high 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access and hold 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for streaming reads over large datasets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API: not POSIX!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many issues 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file-to-block mapping,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metadata (ownership, access permissions, etc.)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(Dean and 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, OSDI 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33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Master for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the worker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Jobtracker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(JT)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28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Coordinator for MapReduce jobs</a:t>
            </a: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(combiners omitted here)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are merged into a single, partitioned file (sorted within each partition)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runtime 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clients”)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5469E-490E-484B-8DD5-FA81C6BA5EDF}"/>
              </a:ext>
            </a:extLst>
          </p:cNvPr>
          <p:cNvSpPr txBox="1"/>
          <p:nvPr/>
        </p:nvSpPr>
        <p:spPr>
          <a:xfrm>
            <a:off x="0" y="483709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Remember: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431 Assignment 0 due 2:30pm Jan. </a:t>
            </a:r>
            <a:r>
              <a:rPr lang="en-US" sz="2400" b="0" kern="0">
                <a:latin typeface="Gill Sans"/>
                <a:cs typeface="Gill Sans"/>
              </a:rPr>
              <a:t>22</a:t>
            </a:r>
            <a:endParaRPr lang="en-US" sz="2400" b="0" kern="0" dirty="0"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451 Assignment 0 due 2:30pm Jan. 17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You must tell us if you wish to take the late penalty.</a:t>
            </a: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(Electricity meter)</a:t>
            </a: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Containerized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54282</TotalTime>
  <Words>2044</Words>
  <Application>Microsoft Office PowerPoint</Application>
  <PresentationFormat>On-screen Show (4:3)</PresentationFormat>
  <Paragraphs>616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11429</cp:revision>
  <cp:lastPrinted>2018-01-10T19:19:52Z</cp:lastPrinted>
  <dcterms:created xsi:type="dcterms:W3CDTF">2012-08-31T06:36:49Z</dcterms:created>
  <dcterms:modified xsi:type="dcterms:W3CDTF">2019-01-12T16:15:33Z</dcterms:modified>
  <cp:category/>
</cp:coreProperties>
</file>